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82" r:id="rId2"/>
    <p:sldId id="283" r:id="rId3"/>
    <p:sldId id="284" r:id="rId4"/>
    <p:sldId id="290" r:id="rId5"/>
    <p:sldId id="291" r:id="rId6"/>
    <p:sldId id="286" r:id="rId7"/>
    <p:sldId id="287" r:id="rId8"/>
    <p:sldId id="288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AE0BA-C6FD-4AB4-8AC7-0DE548850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DD051-7E52-437E-A3EE-565B56941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935D8-47D5-48BD-9FF5-7CD3C375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D011-CF52-4CBF-8920-7D408D164754}" type="datetimeFigureOut">
              <a:rPr lang="hr-HR" smtClean="0"/>
              <a:t>7.12.2022.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CF37A-97F8-46AE-9A1F-9B2E7C72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507B0-1A0B-490E-ADD1-650976588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1AAC-29EA-41D7-A3CF-C3C30C6C95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1171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72874-8067-4582-BF6E-75C34A095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9C5043-D271-42E3-8C0E-33EFBE2EB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DE11E-8F4E-4DCE-A352-5F67FB060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D011-CF52-4CBF-8920-7D408D164754}" type="datetimeFigureOut">
              <a:rPr lang="hr-HR" smtClean="0"/>
              <a:t>7.12.2022.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FFC08-8A26-48F5-8954-168FFBBBD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4756C-1B52-4449-B5CF-B01762AED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1AAC-29EA-41D7-A3CF-C3C30C6C95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0299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4E2D2-3351-45EC-A415-652CCFB148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688C23-4C8E-4BF9-881E-EC46FED2A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15E55-366E-48B6-8F1A-27953AC48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D011-CF52-4CBF-8920-7D408D164754}" type="datetimeFigureOut">
              <a:rPr lang="hr-HR" smtClean="0"/>
              <a:t>7.12.2022.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0175E-76D4-46C8-AF8C-F60AB7624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876A4-60E7-4139-8F91-C57DFBB01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1AAC-29EA-41D7-A3CF-C3C30C6C95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253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FFB58-21D9-4101-87A9-811D39F35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8FCBC-7EBF-4705-BD98-A59FA83EA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842B5-C463-42B8-A43A-176D103C7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D011-CF52-4CBF-8920-7D408D164754}" type="datetimeFigureOut">
              <a:rPr lang="hr-HR" smtClean="0"/>
              <a:t>7.12.2022.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08B9F-8777-43FE-9989-2679BAF21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140D0-8B1F-4FC1-9538-A9852E137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1AAC-29EA-41D7-A3CF-C3C30C6C95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6829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D2148-9EB1-4AC1-840F-F1329438D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46960-FAA4-458A-A789-852C88E00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5A71C-D390-41FD-855B-084915308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D011-CF52-4CBF-8920-7D408D164754}" type="datetimeFigureOut">
              <a:rPr lang="hr-HR" smtClean="0"/>
              <a:t>7.12.2022.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CFE29-4871-40DE-8646-54E41C2FC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6B0A5-931C-4F93-BD16-E29E76CEA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1AAC-29EA-41D7-A3CF-C3C30C6C95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769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024AD-4C15-4CFC-9367-50689701B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9DD2C-6F57-4C5C-82F9-141752251D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9258F3-D98B-4B26-ABE3-60D815517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D03E1-DE77-412C-A8FF-BFBF777E0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D011-CF52-4CBF-8920-7D408D164754}" type="datetimeFigureOut">
              <a:rPr lang="hr-HR" smtClean="0"/>
              <a:t>7.12.2022.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F0919-7DA6-4311-AAAD-2941ECB1A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7DED6-EC8C-4A0D-95C7-324439B29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1AAC-29EA-41D7-A3CF-C3C30C6C95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386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5BCA0-5D51-4F7F-904F-C3927BAA0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1C2B0-38A7-45C7-BB5A-7CD4279CA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384FA-875A-40C2-8937-A19A2CECE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FE1AB0-7D99-4AA2-AABA-2674C98100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565E89-DF38-428D-88D5-DFEDD38105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1FD5C2-1436-4243-86E8-C2074D98A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D011-CF52-4CBF-8920-7D408D164754}" type="datetimeFigureOut">
              <a:rPr lang="hr-HR" smtClean="0"/>
              <a:t>7.12.2022.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0CE4C1-BD53-49C8-8A69-001A22EE2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30FC83-6AA1-40D5-B2FF-DD4DA5179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1AAC-29EA-41D7-A3CF-C3C30C6C95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4853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38ECC-75EF-4A7D-B230-3010BA37F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14D061-7214-48D0-9970-F68353DE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D011-CF52-4CBF-8920-7D408D164754}" type="datetimeFigureOut">
              <a:rPr lang="hr-HR" smtClean="0"/>
              <a:t>7.12.2022.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47940F-58D5-4CF2-9AF8-4B8122B65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CCC6E-C5A1-41D3-97D8-7D938474F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1AAC-29EA-41D7-A3CF-C3C30C6C95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9032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F1A02F-EE01-497A-86CF-1BC91235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D011-CF52-4CBF-8920-7D408D164754}" type="datetimeFigureOut">
              <a:rPr lang="hr-HR" smtClean="0"/>
              <a:t>7.12.2022.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097813-E5BA-4A2D-B619-91EB4CC66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12DFC-C4C7-462A-B51F-5A4F55D04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1AAC-29EA-41D7-A3CF-C3C30C6C95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643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BDFA5-D640-4D59-BF61-8D7734F92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113F2-C93A-471B-9329-C1377AF88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DC914-78AC-42FC-B442-ED0AFF213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AFD845-1AF9-439C-8389-DD8550554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D011-CF52-4CBF-8920-7D408D164754}" type="datetimeFigureOut">
              <a:rPr lang="hr-HR" smtClean="0"/>
              <a:t>7.12.2022.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99F04-FF04-4297-96A1-17809B4A6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2FCD5-50EE-46B2-B001-CED79F35C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1AAC-29EA-41D7-A3CF-C3C30C6C95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8400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8BCF-D39E-4160-A6FD-6A08F7DA0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9F8496-2573-4FE3-B5CB-7CC43843BB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67C496-0E33-4366-8ED6-E0956E135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35D0C-B625-4BED-BB1D-D26CEAFD4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D011-CF52-4CBF-8920-7D408D164754}" type="datetimeFigureOut">
              <a:rPr lang="hr-HR" smtClean="0"/>
              <a:t>7.12.2022.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297F41-7D67-4295-8219-1D68CEB27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B240D-916A-4B62-9D65-27A7607D9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1AAC-29EA-41D7-A3CF-C3C30C6C95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3416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5FD07C-299B-4ACF-8CD4-5F3D4EE16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677AD-4CBD-4BF4-9895-16597A446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292A9-0CA9-46AF-81CA-F9FE4134FE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2D011-CF52-4CBF-8920-7D408D164754}" type="datetimeFigureOut">
              <a:rPr lang="hr-HR" smtClean="0"/>
              <a:t>7.12.2022.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04D43-EAED-4383-BCD9-77A5B62E1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712E9-8841-4C1D-9FDB-BC9683D5F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71AAC-29EA-41D7-A3CF-C3C30C6C95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087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                  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SVEUČILIŠTE U SPLITU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074" name="Picture 2" descr="C:\Users\Franka\Pictures\Fotke UNIST - Damira Kalajzic\Kampus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18" y="1484784"/>
            <a:ext cx="8173238" cy="49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215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SVEUČILIŠTE U BROJKAMA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osnovano 1974. godine</a:t>
            </a:r>
          </a:p>
          <a:p>
            <a:r>
              <a:rPr lang="hr-HR" dirty="0"/>
              <a:t>više od 1 750 zaposlenika</a:t>
            </a:r>
          </a:p>
          <a:p>
            <a:r>
              <a:rPr lang="hr-HR" dirty="0"/>
              <a:t>oko 19.000 studenata</a:t>
            </a:r>
          </a:p>
          <a:p>
            <a:r>
              <a:rPr lang="hr-HR" dirty="0"/>
              <a:t>201 studijski program</a:t>
            </a:r>
          </a:p>
          <a:p>
            <a:r>
              <a:rPr lang="hr-HR" dirty="0"/>
              <a:t>11 fakulteta</a:t>
            </a:r>
          </a:p>
          <a:p>
            <a:r>
              <a:rPr lang="hr-HR" dirty="0"/>
              <a:t>1 akademija</a:t>
            </a:r>
          </a:p>
          <a:p>
            <a:r>
              <a:rPr lang="hr-HR" dirty="0"/>
              <a:t>4 sveučilišna odjela</a:t>
            </a:r>
          </a:p>
          <a:p>
            <a:r>
              <a:rPr lang="hr-HR" dirty="0"/>
              <a:t>4 </a:t>
            </a:r>
            <a:r>
              <a:rPr lang="hr-HR"/>
              <a:t>samostalna studija</a:t>
            </a:r>
            <a:endParaRPr lang="hr-HR" dirty="0"/>
          </a:p>
          <a:p>
            <a:r>
              <a:rPr lang="hr-HR" dirty="0"/>
              <a:t>Infrastrukturne jedinice: Sveučilišna knjižnica i Studentski centar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26191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642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FAKULTETI, AKADEMIJA, ODJELI I SAMOSTALNI STUDIJI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836195"/>
          </a:xfrm>
        </p:spPr>
        <p:txBody>
          <a:bodyPr>
            <a:normAutofit fontScale="25000" lnSpcReduction="20000"/>
          </a:bodyPr>
          <a:lstStyle/>
          <a:p>
            <a:r>
              <a:rPr lang="hr-HR" sz="6400" dirty="0"/>
              <a:t>Ekonomski fakultet</a:t>
            </a:r>
          </a:p>
          <a:p>
            <a:r>
              <a:rPr lang="hr-HR" sz="6400" dirty="0"/>
              <a:t>Fakultet elektrotehnike, strojarstva i brodogradnje</a:t>
            </a:r>
          </a:p>
          <a:p>
            <a:r>
              <a:rPr lang="hr-HR" sz="6400" dirty="0"/>
              <a:t>Fakultet građevinarstva, arhitekture i geodezije</a:t>
            </a:r>
          </a:p>
          <a:p>
            <a:r>
              <a:rPr lang="hr-HR" sz="6400" dirty="0"/>
              <a:t>Filozofski fakultet</a:t>
            </a:r>
          </a:p>
          <a:p>
            <a:r>
              <a:rPr lang="hr-HR" sz="6400" dirty="0"/>
              <a:t>Katolički bogoslovni fakultet</a:t>
            </a:r>
          </a:p>
          <a:p>
            <a:r>
              <a:rPr lang="hr-HR" sz="6400" dirty="0"/>
              <a:t>Kemijsko tehnološki</a:t>
            </a:r>
          </a:p>
          <a:p>
            <a:r>
              <a:rPr lang="hr-HR" sz="6400" dirty="0"/>
              <a:t>Kineziološki fakultet</a:t>
            </a:r>
          </a:p>
          <a:p>
            <a:r>
              <a:rPr lang="hr-HR" sz="6400" dirty="0"/>
              <a:t>Medicinski fakultet</a:t>
            </a:r>
          </a:p>
          <a:p>
            <a:r>
              <a:rPr lang="hr-HR" sz="6400" dirty="0"/>
              <a:t>Pomorski fakultet</a:t>
            </a:r>
          </a:p>
          <a:p>
            <a:r>
              <a:rPr lang="hr-HR" sz="6400" dirty="0"/>
              <a:t>Pravni fakultet</a:t>
            </a:r>
          </a:p>
          <a:p>
            <a:r>
              <a:rPr lang="hr-HR" sz="6400" dirty="0"/>
              <a:t>Prirodoslovno-matematički fakultet</a:t>
            </a:r>
          </a:p>
          <a:p>
            <a:r>
              <a:rPr lang="hr-HR" sz="6400" dirty="0"/>
              <a:t>Sveučilišni odjel za forenzične znanosti</a:t>
            </a:r>
          </a:p>
          <a:p>
            <a:r>
              <a:rPr lang="hr-HR" sz="6400" dirty="0"/>
              <a:t>Sveučilišni odjel za stručne studije</a:t>
            </a:r>
          </a:p>
          <a:p>
            <a:r>
              <a:rPr lang="hr-HR" sz="6400" dirty="0"/>
              <a:t>Sveučilišni odjel za studije mora</a:t>
            </a:r>
          </a:p>
          <a:p>
            <a:r>
              <a:rPr lang="hr-HR" sz="6400" dirty="0"/>
              <a:t>Sveučilišni odjel zdravstvenih studija</a:t>
            </a:r>
          </a:p>
          <a:p>
            <a:r>
              <a:rPr lang="hr-HR" sz="6400" dirty="0"/>
              <a:t>Umjetnička akademija</a:t>
            </a:r>
          </a:p>
          <a:p>
            <a:r>
              <a:rPr lang="hr-HR" sz="6400" dirty="0"/>
              <a:t>Vojno pomorstvo</a:t>
            </a:r>
          </a:p>
          <a:p>
            <a:r>
              <a:rPr lang="hr-HR" sz="6400" dirty="0"/>
              <a:t>Hotelijerstvo i gastronomija</a:t>
            </a:r>
          </a:p>
          <a:p>
            <a:r>
              <a:rPr lang="hr-HR" sz="6400" dirty="0"/>
              <a:t>Mediteranska poljoprivreda</a:t>
            </a:r>
          </a:p>
          <a:p>
            <a:r>
              <a:rPr lang="hr-HR" sz="6400" dirty="0"/>
              <a:t>Komunikacija i mediji</a:t>
            </a:r>
          </a:p>
          <a:p>
            <a:endParaRPr lang="hr-HR" sz="6400" dirty="0"/>
          </a:p>
          <a:p>
            <a:endParaRPr lang="hr-HR" sz="6400" dirty="0"/>
          </a:p>
          <a:p>
            <a:endParaRPr lang="hr-HR" sz="6400" dirty="0"/>
          </a:p>
          <a:p>
            <a:endParaRPr lang="hr-HR" sz="64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0663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D9F94-9CC9-40CB-A362-048EEEB40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332656"/>
            <a:ext cx="7886700" cy="1325563"/>
          </a:xfrm>
        </p:spPr>
        <p:txBody>
          <a:bodyPr>
            <a:normAutofit/>
          </a:bodyPr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RAZINE I BROJ STUDIJSKIH PROGRAMA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5B4A78B-F9C0-48C8-BB50-7A4B534B43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486271"/>
              </p:ext>
            </p:extLst>
          </p:nvPr>
        </p:nvGraphicFramePr>
        <p:xfrm>
          <a:off x="611560" y="1658218"/>
          <a:ext cx="7416824" cy="38261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3385">
                  <a:extLst>
                    <a:ext uri="{9D8B030D-6E8A-4147-A177-3AD203B41FA5}">
                      <a16:colId xmlns:a16="http://schemas.microsoft.com/office/drawing/2014/main" val="91138657"/>
                    </a:ext>
                  </a:extLst>
                </a:gridCol>
                <a:gridCol w="3703439">
                  <a:extLst>
                    <a:ext uri="{9D8B030D-6E8A-4147-A177-3AD203B41FA5}">
                      <a16:colId xmlns:a16="http://schemas.microsoft.com/office/drawing/2014/main" val="2030064532"/>
                    </a:ext>
                  </a:extLst>
                </a:gridCol>
              </a:tblGrid>
              <a:tr h="9066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Razina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studijskog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r>
                        <a:rPr lang="hr-H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Broj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studijskih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r>
                        <a:rPr lang="hr-H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359949"/>
                  </a:ext>
                </a:extLst>
              </a:tr>
              <a:tr h="35702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-P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reddiplomski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sveučilišni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studij</a:t>
                      </a:r>
                      <a:endParaRPr lang="hr-H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</a:t>
                      </a:r>
                      <a:endParaRPr lang="hr-H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977661"/>
                  </a:ext>
                </a:extLst>
              </a:tr>
              <a:tr h="31610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-D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iplomski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sveučilišni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studij</a:t>
                      </a:r>
                      <a:endParaRPr lang="hr-H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</a:t>
                      </a:r>
                      <a:endParaRPr lang="hr-H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003253"/>
                  </a:ext>
                </a:extLst>
              </a:tr>
              <a:tr h="3872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-In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tegrirani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preddiplomski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diplomski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sveučilišni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studij</a:t>
                      </a:r>
                      <a:endParaRPr lang="hr-H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hr-H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610601"/>
                  </a:ext>
                </a:extLst>
              </a:tr>
              <a:tr h="34030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-P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reddiplomski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stručni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studij</a:t>
                      </a:r>
                      <a:endParaRPr lang="hr-H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hr-H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86535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-S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pecijalistički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diplomski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stručni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stud</a:t>
                      </a:r>
                      <a:r>
                        <a:rPr lang="hr-HR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ij</a:t>
                      </a:r>
                      <a:endParaRPr lang="hr-H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hr-H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42975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-P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oslijediplomski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sveučilišni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doktorski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studi</a:t>
                      </a:r>
                      <a:r>
                        <a:rPr lang="hr-H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hr-H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71441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-P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oslijediplomski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specijalistički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</a:t>
                      </a:r>
                      <a:r>
                        <a:rPr lang="hr-H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udij</a:t>
                      </a:r>
                      <a:endParaRPr lang="hr-H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hr-H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640660"/>
                  </a:ext>
                </a:extLst>
              </a:tr>
              <a:tr h="4711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Ukupno</a:t>
                      </a:r>
                      <a:endParaRPr lang="hr-H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  <a:endParaRPr lang="hr-H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376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497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71894-5A9E-4219-B70F-63A0B8C02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STUDENTSKI CENTAR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153BC-ED1D-437F-9A76-DE18F646E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3 STUDENTSKA DOMA</a:t>
            </a:r>
          </a:p>
          <a:p>
            <a:r>
              <a:rPr lang="hr-HR" dirty="0"/>
              <a:t>7 RESTORANA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C93183-70E3-4095-AB76-70BE41CC5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254" y="4581128"/>
            <a:ext cx="3132348" cy="2088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2D2970-27EA-495C-9CBE-DE026C75E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858" y="2553072"/>
            <a:ext cx="2466743" cy="16680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BBFC23-759D-4CF6-BAD9-4B3E51919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258" y="2395934"/>
            <a:ext cx="3133772" cy="2088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4D3876-FD4C-4A8A-B283-EE641D874F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9264" y="164220"/>
            <a:ext cx="3046212" cy="20308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21B15F-DFB3-4402-8BF1-3CFEC87480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632" y="2814973"/>
            <a:ext cx="2942797" cy="1961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C31CB9-29B7-4E61-8299-EC6B518EFC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398" y="4854084"/>
            <a:ext cx="2736304" cy="18242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0A0E1B-8936-4E10-B2E9-4B63F9825E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6854" y="4817972"/>
            <a:ext cx="2421816" cy="161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51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MEĐUNARODNA SURADNJA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Razgranata suradnja s mnogobrojnim sveučilištima diljem Europe</a:t>
            </a:r>
          </a:p>
          <a:p>
            <a:r>
              <a:rPr lang="hr-HR" dirty="0"/>
              <a:t>oko 400 sporazuma sklopljenih s renomiranim europskim sveučilištima</a:t>
            </a:r>
          </a:p>
          <a:p>
            <a:r>
              <a:rPr lang="hr-HR" dirty="0"/>
              <a:t>Sudjelovanje u različitim programima mobilnosti od kojih je najznačajniji Erasmus +</a:t>
            </a:r>
          </a:p>
          <a:p>
            <a:r>
              <a:rPr lang="hr-HR" dirty="0"/>
              <a:t>Članstvo u međunarodnim udruženjima kao što su EUA, UNIADRION, TETHYS, AARC, </a:t>
            </a:r>
            <a:r>
              <a:rPr lang="hr-HR" dirty="0" err="1"/>
              <a:t>EUF.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458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SVEUČILIŠNI 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12 različitih besplatnih </a:t>
            </a:r>
            <a:r>
              <a:rPr lang="hr-HR" dirty="0" err="1"/>
              <a:t>Unisport</a:t>
            </a:r>
            <a:r>
              <a:rPr lang="hr-HR" dirty="0"/>
              <a:t> rekreativnih aktivnosti za studente</a:t>
            </a:r>
          </a:p>
          <a:p>
            <a:r>
              <a:rPr lang="hr-HR" dirty="0"/>
              <a:t>Studentska natjecanja u 15 različitih sportova</a:t>
            </a:r>
          </a:p>
          <a:p>
            <a:r>
              <a:rPr lang="hr-HR" dirty="0"/>
              <a:t>Najbolji pojedinci i ekipe predstavljaju Sveučilište na </a:t>
            </a:r>
            <a:r>
              <a:rPr lang="hr-HR" dirty="0" err="1"/>
              <a:t>Unisport</a:t>
            </a:r>
            <a:r>
              <a:rPr lang="hr-HR" dirty="0"/>
              <a:t> Hrvatska natjecanjima</a:t>
            </a:r>
          </a:p>
          <a:p>
            <a:r>
              <a:rPr lang="hr-HR" dirty="0"/>
              <a:t>Sudjelovanje na europskim prvenstvima u organizaciji EUSA-e</a:t>
            </a:r>
          </a:p>
          <a:p>
            <a:r>
              <a:rPr lang="hr-HR" dirty="0"/>
              <a:t>Malonogometna momčad Sveučilišta AFC </a:t>
            </a:r>
            <a:r>
              <a:rPr lang="hr-HR" dirty="0" err="1"/>
              <a:t>Universitas</a:t>
            </a:r>
            <a:r>
              <a:rPr lang="hr-HR" dirty="0"/>
              <a:t> u 1. HMNL </a:t>
            </a:r>
          </a:p>
          <a:p>
            <a:r>
              <a:rPr lang="hr-HR" dirty="0"/>
              <a:t>Međunarodna veslačka regata sveti Duje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57605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886700" cy="1325563"/>
          </a:xfrm>
        </p:spPr>
        <p:txBody>
          <a:bodyPr>
            <a:noAutofit/>
          </a:bodyPr>
          <a:lstStyle/>
          <a:p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SAVEZ EUROPSKO SVEUČILIŠTE MORA SEA- EU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72817"/>
            <a:ext cx="7416824" cy="4104456"/>
          </a:xfrm>
        </p:spPr>
        <p:txBody>
          <a:bodyPr>
            <a:normAutofit fontScale="55000" lnSpcReduction="20000"/>
          </a:bodyPr>
          <a:lstStyle/>
          <a:p>
            <a:r>
              <a:rPr lang="vi-VN" sz="3800" dirty="0">
                <a:latin typeface="Calibri" panose="020F0502020204030204" pitchFamily="34" charset="0"/>
              </a:rPr>
              <a:t>Sveučilište u Splitu je član saveza Europsko sveučilište mora (SEA-EU), zajedno sa sveučilištima u Cádizu, Brestu, Kielu, Gdanjsku i Malti</a:t>
            </a:r>
            <a:r>
              <a:rPr lang="hr-HR" sz="3800" dirty="0">
                <a:latin typeface="Calibri" panose="020F0502020204030204" pitchFamily="34" charset="0"/>
              </a:rPr>
              <a:t>, uz</a:t>
            </a:r>
            <a:r>
              <a:rPr lang="vi-VN" sz="3800" dirty="0">
                <a:latin typeface="Calibri" panose="020F0502020204030204" pitchFamily="34" charset="0"/>
              </a:rPr>
              <a:t> moto: „Živjeti održivo pored mora, od mora i s morem“</a:t>
            </a:r>
            <a:endParaRPr lang="hr-HR" sz="3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vi-VN" sz="3800" dirty="0">
              <a:latin typeface="Calibri" panose="020F0502020204030204" pitchFamily="34" charset="0"/>
            </a:endParaRPr>
          </a:p>
          <a:p>
            <a:r>
              <a:rPr lang="vi-VN" sz="3800" dirty="0">
                <a:latin typeface="Calibri" panose="020F0502020204030204" pitchFamily="34" charset="0"/>
              </a:rPr>
              <a:t>Osnovni ciljevi Saveza su, među ostalim, razvijati najkvalitetnije akademsko, inovativno i poduzetničko okruženje koje promiče izvrsnost u obrazovanju, osposobljavanju i istraživanju u područjima specijalizacija te prenošenja znanja na društvo kroz različite aktivnosti</a:t>
            </a:r>
            <a:endParaRPr lang="hr-HR" sz="3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vi-VN" sz="3800" dirty="0">
              <a:latin typeface="Calibri" panose="020F0502020204030204" pitchFamily="34" charset="0"/>
            </a:endParaRPr>
          </a:p>
          <a:p>
            <a:r>
              <a:rPr lang="vi-VN" sz="3800" dirty="0">
                <a:latin typeface="Calibri" panose="020F0502020204030204" pitchFamily="34" charset="0"/>
              </a:rPr>
              <a:t>Ukupno 68 fakulteta uključenih u projekt razvijat će inovativne pedagogije i promovirati najnovije digitalne tehnologije, a više od 120 tisuća studenata dobit će priliku prisustvovati nastavi ili praksi (fizički i virtualno) u jednoj od partnerskih zemalja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68726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</TotalTime>
  <Words>399</Words>
  <Application>Microsoft Office PowerPoint</Application>
  <PresentationFormat>On-screen Show (4:3)</PresentationFormat>
  <Paragraphs>75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                  SVEUČILIŠTE U SPLITU </vt:lpstr>
      <vt:lpstr>SVEUČILIŠTE U BROJKAMA</vt:lpstr>
      <vt:lpstr>FAKULTETI, AKADEMIJA, ODJELI I SAMOSTALNI STUDIJI</vt:lpstr>
      <vt:lpstr>RAZINE I BROJ STUDIJSKIH PROGRAMA</vt:lpstr>
      <vt:lpstr>STUDENTSKI CENTAR</vt:lpstr>
      <vt:lpstr>MEĐUNARODNA SURADNJA</vt:lpstr>
      <vt:lpstr>SVEUČILIŠNI SPORT</vt:lpstr>
      <vt:lpstr>SAVEZ EUROPSKO SVEUČILIŠTE MORA SEA- EU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Franka</dc:creator>
  <cp:lastModifiedBy>Gabrijela Budimir</cp:lastModifiedBy>
  <cp:revision>54</cp:revision>
  <dcterms:created xsi:type="dcterms:W3CDTF">2019-10-22T13:17:40Z</dcterms:created>
  <dcterms:modified xsi:type="dcterms:W3CDTF">2022-12-07T14:06:40Z</dcterms:modified>
</cp:coreProperties>
</file>